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74" r:id="rId2"/>
    <p:sldId id="258" r:id="rId3"/>
    <p:sldId id="265" r:id="rId4"/>
    <p:sldId id="273" r:id="rId5"/>
    <p:sldId id="267" r:id="rId6"/>
    <p:sldId id="269" r:id="rId7"/>
    <p:sldId id="270" r:id="rId8"/>
    <p:sldId id="268" r:id="rId9"/>
    <p:sldId id="266" r:id="rId10"/>
    <p:sldId id="271" r:id="rId11"/>
  </p:sldIdLst>
  <p:sldSz cx="9144000" cy="6858000" type="screen4x3"/>
  <p:notesSz cx="6858000" cy="9144000"/>
  <p:photoAlbum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3017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19" autoAdjust="0"/>
    <p:restoredTop sz="94660"/>
  </p:normalViewPr>
  <p:slideViewPr>
    <p:cSldViewPr>
      <p:cViewPr varScale="1">
        <p:scale>
          <a:sx n="70" d="100"/>
          <a:sy n="70" d="100"/>
        </p:scale>
        <p:origin x="140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AD9D95-0122-4248-811F-59585E62333F}" type="datetimeFigureOut">
              <a:rPr lang="ru-RU" smtClean="0"/>
              <a:pPr/>
              <a:t>19.05.2020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9A64BA-9CB2-4159-9899-92EB89ACB38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0152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A64BA-9CB2-4159-9899-92EB89ACB38C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40387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A64BA-9CB2-4159-9899-92EB89ACB38C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71311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F1619-E298-4E6E-80F3-BF713DF8C257}" type="datetimeFigureOut">
              <a:rPr lang="ru-RU" smtClean="0"/>
              <a:pPr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E26A8-1EAF-4295-8031-39CFD38058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F1619-E298-4E6E-80F3-BF713DF8C257}" type="datetimeFigureOut">
              <a:rPr lang="ru-RU" smtClean="0"/>
              <a:pPr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E26A8-1EAF-4295-8031-39CFD38058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F1619-E298-4E6E-80F3-BF713DF8C257}" type="datetimeFigureOut">
              <a:rPr lang="ru-RU" smtClean="0"/>
              <a:pPr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E26A8-1EAF-4295-8031-39CFD38058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F1619-E298-4E6E-80F3-BF713DF8C257}" type="datetimeFigureOut">
              <a:rPr lang="ru-RU" smtClean="0"/>
              <a:pPr/>
              <a:t>19.05.2020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E26A8-1EAF-4295-8031-39CFD38058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F1619-E298-4E6E-80F3-BF713DF8C257}" type="datetimeFigureOut">
              <a:rPr lang="ru-RU" smtClean="0"/>
              <a:pPr/>
              <a:t>19.05.2020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E26A8-1EAF-4295-8031-39CFD38058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F1619-E298-4E6E-80F3-BF713DF8C257}" type="datetimeFigureOut">
              <a:rPr lang="ru-RU" smtClean="0"/>
              <a:pPr/>
              <a:t>19.05.2020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E26A8-1EAF-4295-8031-39CFD38058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F1619-E298-4E6E-80F3-BF713DF8C257}" type="datetimeFigureOut">
              <a:rPr lang="ru-RU" smtClean="0"/>
              <a:pPr/>
              <a:t>19.05.2020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E26A8-1EAF-4295-8031-39CFD38058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F1619-E298-4E6E-80F3-BF713DF8C257}" type="datetimeFigureOut">
              <a:rPr lang="ru-RU" smtClean="0"/>
              <a:pPr/>
              <a:t>19.05.2020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E26A8-1EAF-4295-8031-39CFD38058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F1619-E298-4E6E-80F3-BF713DF8C257}" type="datetimeFigureOut">
              <a:rPr lang="ru-RU" smtClean="0"/>
              <a:pPr/>
              <a:t>19.05.2020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E26A8-1EAF-4295-8031-39CFD38058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F1619-E298-4E6E-80F3-BF713DF8C257}" type="datetimeFigureOut">
              <a:rPr lang="ru-RU" smtClean="0"/>
              <a:pPr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E26A8-1EAF-4295-8031-39CFD38058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F1619-E298-4E6E-80F3-BF713DF8C257}" type="datetimeFigureOut">
              <a:rPr lang="ru-RU" smtClean="0"/>
              <a:pPr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E26A8-1EAF-4295-8031-39CFD38058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DF1619-E298-4E6E-80F3-BF713DF8C257}" type="datetimeFigureOut">
              <a:rPr lang="ru-RU" smtClean="0"/>
              <a:pPr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E26A8-1EAF-4295-8031-39CFD38058E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rikki1299@mail.ru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115616" y="908720"/>
            <a:ext cx="734481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«От Винта!»</a:t>
            </a:r>
          </a:p>
          <a:p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Самостоятельно выполни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дома,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следуя инструкции. После выполнения сфотографируй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отправь мне на почту </a:t>
            </a:r>
            <a:r>
              <a:rPr lang="en-US" sz="3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rikki1299@mail.ru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течение недели.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09674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буклет%20макет%20пружинко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629308" y="423477"/>
            <a:ext cx="7885384" cy="1600438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smtClean="0">
                <a:solidFill>
                  <a:schemeClr val="accent6">
                    <a:lumMod val="50000"/>
                  </a:schemeClr>
                </a:solidFill>
              </a:rPr>
              <a:t>Моделирование 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из 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бумаги</a:t>
            </a:r>
          </a:p>
          <a:p>
            <a:pPr algn="ctr"/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Модель 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  <a:t>многоэтажного дома</a:t>
            </a:r>
          </a:p>
          <a:p>
            <a:pPr algn="ctr"/>
            <a:endParaRPr lang="ru-RU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endParaRPr lang="ru-RU" sz="1400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122" name="Picture 2" descr="http://sky-grad.ru/media/images/1339254026_2378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51520" y="2060848"/>
            <a:ext cx="5267385" cy="3960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3" descr="C:\Users\Маргарита\Desktop\дом\DSC_0117.JPG"/>
          <p:cNvPicPr>
            <a:picLocks noChangeAspect="1" noChangeArrowheads="1"/>
          </p:cNvPicPr>
          <p:nvPr/>
        </p:nvPicPr>
        <p:blipFill>
          <a:blip r:embed="rId4" cstate="email"/>
          <a:stretch>
            <a:fillRect/>
          </a:stretch>
        </p:blipFill>
        <p:spPr bwMode="auto">
          <a:xfrm>
            <a:off x="5868145" y="2060848"/>
            <a:ext cx="2996757" cy="396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буклет%20макет%20пружинко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323528" y="142852"/>
            <a:ext cx="8496944" cy="3847207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</a:rPr>
              <a:t>Как дом строится</a:t>
            </a:r>
          </a:p>
          <a:p>
            <a:pPr indent="177800"/>
            <a:r>
              <a:rPr lang="ru-RU" sz="1200" dirty="0" smtClean="0">
                <a:solidFill>
                  <a:schemeClr val="accent6">
                    <a:lumMod val="50000"/>
                  </a:schemeClr>
                </a:solidFill>
              </a:rPr>
              <a:t>Поезжай в любой город нашей страны- обязательно увидишь десятки подъемных кранов.</a:t>
            </a:r>
          </a:p>
          <a:p>
            <a:pPr indent="177800"/>
            <a:r>
              <a:rPr lang="ru-RU" sz="1200" dirty="0" smtClean="0">
                <a:solidFill>
                  <a:schemeClr val="accent6">
                    <a:lumMod val="50000"/>
                  </a:schemeClr>
                </a:solidFill>
              </a:rPr>
              <a:t> А где подъемный кран - там стройка.</a:t>
            </a:r>
          </a:p>
          <a:p>
            <a:pPr indent="177800"/>
            <a:r>
              <a:rPr lang="ru-RU" sz="1200" dirty="0" smtClean="0">
                <a:solidFill>
                  <a:schemeClr val="accent6">
                    <a:lumMod val="50000"/>
                  </a:schemeClr>
                </a:solidFill>
              </a:rPr>
              <a:t>Искусство проектировать и создавать сооружения для жизни и деятельности людей, это все окружающие нас постройки – дома, магазины, дворцы культуры, школы- это архитектура. Элементы архитектуры –это:  фундамент, крыша, стены, окна, двери. </a:t>
            </a:r>
          </a:p>
          <a:p>
            <a:pPr indent="177800"/>
            <a:r>
              <a:rPr lang="ru-RU" sz="1200" dirty="0" smtClean="0">
                <a:solidFill>
                  <a:schemeClr val="accent6">
                    <a:lumMod val="50000"/>
                  </a:schemeClr>
                </a:solidFill>
              </a:rPr>
              <a:t>Как строят настоящие дома? Кто строит дома?</a:t>
            </a:r>
          </a:p>
          <a:p>
            <a:pPr indent="177800"/>
            <a:r>
              <a:rPr lang="ru-RU" sz="1200" dirty="0" smtClean="0">
                <a:solidFill>
                  <a:schemeClr val="accent6">
                    <a:lumMod val="50000"/>
                  </a:schemeClr>
                </a:solidFill>
              </a:rPr>
              <a:t>Строители  строят все здания по специальным рисункам – чертежам. Эти чертежи  разрабатывает  архитектор.</a:t>
            </a:r>
          </a:p>
          <a:p>
            <a:pPr indent="177800"/>
            <a:r>
              <a:rPr lang="ru-RU" sz="1200" dirty="0" smtClean="0">
                <a:solidFill>
                  <a:schemeClr val="accent6">
                    <a:lumMod val="50000"/>
                  </a:schemeClr>
                </a:solidFill>
              </a:rPr>
              <a:t>Любое строительство начинается после работы архитектора.</a:t>
            </a:r>
          </a:p>
          <a:p>
            <a:pPr indent="177800"/>
            <a:r>
              <a:rPr lang="ru-RU" sz="1200" dirty="0" smtClean="0">
                <a:solidFill>
                  <a:schemeClr val="accent6">
                    <a:lumMod val="50000"/>
                  </a:schemeClr>
                </a:solidFill>
              </a:rPr>
              <a:t>Первыми начинают работу при  строительстве  домов экскаваторы. Они роют яму- котлован для фундамента будущего дома. Фундамент-  опора для стен. </a:t>
            </a:r>
          </a:p>
          <a:p>
            <a:pPr indent="177800"/>
            <a:r>
              <a:rPr lang="ru-RU" sz="1200" dirty="0" smtClean="0">
                <a:solidFill>
                  <a:schemeClr val="accent6">
                    <a:lumMod val="50000"/>
                  </a:schemeClr>
                </a:solidFill>
              </a:rPr>
              <a:t>Фундамент готов. Начинают собирать стены. Каждый кусок стены с окном или даже с балконом привозят прямо с завода. Подъемный кран подхватывает  железобетонные части, ставит их куда надо, а монтажники- сборщики их закрепляют .Один фрагмент готовой нарядной стены ставится на свое место, другой, третий. Целый этаж готов. Одна железобетонная плита ложится на место, другая, третья- появляется у этажа потолок.</a:t>
            </a:r>
          </a:p>
          <a:p>
            <a:pPr indent="177800"/>
            <a:r>
              <a:rPr lang="ru-RU" sz="1200" dirty="0" smtClean="0">
                <a:solidFill>
                  <a:schemeClr val="accent6">
                    <a:lumMod val="50000"/>
                  </a:schemeClr>
                </a:solidFill>
              </a:rPr>
              <a:t>Готовые части лестниц, стены ванной комнаты, перегородки квартир, громадные куски крыши- все это кран ставит на место. Через  месяц  другой - дом готов.</a:t>
            </a:r>
          </a:p>
          <a:p>
            <a:pPr indent="177800"/>
            <a:r>
              <a:rPr lang="ru-RU" sz="1200" dirty="0" smtClean="0">
                <a:solidFill>
                  <a:schemeClr val="accent6">
                    <a:lumMod val="50000"/>
                  </a:schemeClr>
                </a:solidFill>
              </a:rPr>
              <a:t>Дом- «машина» сложная .Его  стены пропитаны километрами разных труб; водопроводных, для горячей и холодной воды, для отопления, для газа, электричества, телефон….А мусоропровод! А лифты! Чтобы управлять всем этим хозяйством, следить за его исправностью, в домах работают электромонтеры, плотники, слесари, водопроводчики…</a:t>
            </a:r>
            <a:endParaRPr lang="ru-RU" sz="2000" dirty="0"/>
          </a:p>
        </p:txBody>
      </p:sp>
      <p:pic>
        <p:nvPicPr>
          <p:cNvPr id="4098" name="Picture 2" descr="http://pict.realto.ru/_images/news/news/main/main_47157.jpe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11560" y="3906265"/>
            <a:ext cx="3600400" cy="28803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 descr="http://content.onliner.by/forum/f9d/5f3/255021/800x800/149907c0a58af06a372cdec32cca8674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788025" y="3906586"/>
            <a:ext cx="3840000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буклет%20макет%20пружинко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G:\DCIM\100D3200\DSC_012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207947" y="285728"/>
            <a:ext cx="6728106" cy="4473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571472" y="5000636"/>
            <a:ext cx="8001056" cy="1261884"/>
          </a:xfrm>
          <a:prstGeom prst="rect">
            <a:avLst/>
          </a:prstGeom>
          <a:solidFill>
            <a:srgbClr val="FFFFCC"/>
          </a:solidFill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Для того, чтобы «построить свой дом» из бумаги, нам необходимы следующие инструменты и материалы: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Ножницы, карандаш, линейка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Бумага , картон</a:t>
            </a:r>
            <a:endParaRPr lang="ru-RU" sz="1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Прямоугольник 92"/>
          <p:cNvSpPr/>
          <p:nvPr/>
        </p:nvSpPr>
        <p:spPr>
          <a:xfrm>
            <a:off x="2483768" y="6237312"/>
            <a:ext cx="3744416" cy="432048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 descr="буклет%20макет%20пружинко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-142908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1" name="Группа 40"/>
          <p:cNvGrpSpPr/>
          <p:nvPr/>
        </p:nvGrpSpPr>
        <p:grpSpPr>
          <a:xfrm>
            <a:off x="201815" y="349330"/>
            <a:ext cx="8454554" cy="5580000"/>
            <a:chOff x="251519" y="116632"/>
            <a:chExt cx="8454554" cy="6120680"/>
          </a:xfrm>
        </p:grpSpPr>
        <p:sp>
          <p:nvSpPr>
            <p:cNvPr id="20" name="Прямоугольник 19"/>
            <p:cNvSpPr/>
            <p:nvPr/>
          </p:nvSpPr>
          <p:spPr>
            <a:xfrm>
              <a:off x="971600" y="620688"/>
              <a:ext cx="7272808" cy="518457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22" name="Прямая соединительная линия 21"/>
            <p:cNvCxnSpPr/>
            <p:nvPr/>
          </p:nvCxnSpPr>
          <p:spPr>
            <a:xfrm>
              <a:off x="899592" y="1052736"/>
              <a:ext cx="727280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Прямая соединительная линия 25"/>
            <p:cNvCxnSpPr/>
            <p:nvPr/>
          </p:nvCxnSpPr>
          <p:spPr>
            <a:xfrm>
              <a:off x="971600" y="5301208"/>
              <a:ext cx="727280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Прямая соединительная линия 30"/>
            <p:cNvCxnSpPr/>
            <p:nvPr/>
          </p:nvCxnSpPr>
          <p:spPr>
            <a:xfrm>
              <a:off x="1979712" y="620688"/>
              <a:ext cx="0" cy="511256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Прямая соединительная линия 32"/>
            <p:cNvCxnSpPr/>
            <p:nvPr/>
          </p:nvCxnSpPr>
          <p:spPr>
            <a:xfrm>
              <a:off x="4644008" y="620688"/>
              <a:ext cx="0" cy="518457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я соединительная линия 34"/>
            <p:cNvCxnSpPr/>
            <p:nvPr/>
          </p:nvCxnSpPr>
          <p:spPr>
            <a:xfrm>
              <a:off x="5508104" y="692696"/>
              <a:ext cx="36004" cy="525658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Прямая соединительная линия 36"/>
            <p:cNvCxnSpPr/>
            <p:nvPr/>
          </p:nvCxnSpPr>
          <p:spPr>
            <a:xfrm>
              <a:off x="7668344" y="548680"/>
              <a:ext cx="0" cy="525658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43"/>
            <p:cNvSpPr txBox="1"/>
            <p:nvPr/>
          </p:nvSpPr>
          <p:spPr>
            <a:xfrm>
              <a:off x="1259632" y="188640"/>
              <a:ext cx="5760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6см</a:t>
              </a:r>
              <a:endParaRPr lang="ru-RU" dirty="0"/>
            </a:p>
          </p:txBody>
        </p:sp>
        <p:cxnSp>
          <p:nvCxnSpPr>
            <p:cNvPr id="46" name="Прямая соединительная линия 45"/>
            <p:cNvCxnSpPr/>
            <p:nvPr/>
          </p:nvCxnSpPr>
          <p:spPr>
            <a:xfrm>
              <a:off x="971600" y="188640"/>
              <a:ext cx="0" cy="43204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Прямая соединительная линия 47"/>
            <p:cNvCxnSpPr/>
            <p:nvPr/>
          </p:nvCxnSpPr>
          <p:spPr>
            <a:xfrm>
              <a:off x="1979712" y="188640"/>
              <a:ext cx="0" cy="43204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Прямая соединительная линия 49"/>
            <p:cNvCxnSpPr/>
            <p:nvPr/>
          </p:nvCxnSpPr>
          <p:spPr>
            <a:xfrm>
              <a:off x="611560" y="1052736"/>
              <a:ext cx="36004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Прямая соединительная линия 50"/>
            <p:cNvCxnSpPr/>
            <p:nvPr/>
          </p:nvCxnSpPr>
          <p:spPr>
            <a:xfrm>
              <a:off x="8244408" y="5805264"/>
              <a:ext cx="0" cy="43204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я соединительная линия 51"/>
            <p:cNvCxnSpPr/>
            <p:nvPr/>
          </p:nvCxnSpPr>
          <p:spPr>
            <a:xfrm>
              <a:off x="971600" y="5805264"/>
              <a:ext cx="0" cy="43204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/>
            <p:nvPr/>
          </p:nvCxnSpPr>
          <p:spPr>
            <a:xfrm>
              <a:off x="8244408" y="188640"/>
              <a:ext cx="0" cy="43204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Прямая соединительная линия 53"/>
            <p:cNvCxnSpPr/>
            <p:nvPr/>
          </p:nvCxnSpPr>
          <p:spPr>
            <a:xfrm>
              <a:off x="7668344" y="188640"/>
              <a:ext cx="0" cy="43204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Прямая соединительная линия 54"/>
            <p:cNvCxnSpPr/>
            <p:nvPr/>
          </p:nvCxnSpPr>
          <p:spPr>
            <a:xfrm>
              <a:off x="5508104" y="188640"/>
              <a:ext cx="0" cy="43204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я соединительная линия 55"/>
            <p:cNvCxnSpPr/>
            <p:nvPr/>
          </p:nvCxnSpPr>
          <p:spPr>
            <a:xfrm>
              <a:off x="4644008" y="188640"/>
              <a:ext cx="0" cy="43204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Прямая соединительная линия 57"/>
            <p:cNvCxnSpPr/>
            <p:nvPr/>
          </p:nvCxnSpPr>
          <p:spPr>
            <a:xfrm>
              <a:off x="539552" y="620688"/>
              <a:ext cx="36004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Прямая соединительная линия 58"/>
            <p:cNvCxnSpPr/>
            <p:nvPr/>
          </p:nvCxnSpPr>
          <p:spPr>
            <a:xfrm>
              <a:off x="8244408" y="5805264"/>
              <a:ext cx="36004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Прямая соединительная линия 59"/>
            <p:cNvCxnSpPr/>
            <p:nvPr/>
          </p:nvCxnSpPr>
          <p:spPr>
            <a:xfrm>
              <a:off x="8316416" y="620688"/>
              <a:ext cx="36004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Прямая со стрелкой 61"/>
            <p:cNvCxnSpPr/>
            <p:nvPr/>
          </p:nvCxnSpPr>
          <p:spPr>
            <a:xfrm>
              <a:off x="971600" y="6093296"/>
              <a:ext cx="7272808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Прямая со стрелкой 63"/>
            <p:cNvCxnSpPr/>
            <p:nvPr/>
          </p:nvCxnSpPr>
          <p:spPr>
            <a:xfrm>
              <a:off x="971600" y="476672"/>
              <a:ext cx="1008112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Прямая со стрелкой 64"/>
            <p:cNvCxnSpPr/>
            <p:nvPr/>
          </p:nvCxnSpPr>
          <p:spPr>
            <a:xfrm>
              <a:off x="1907704" y="476672"/>
              <a:ext cx="2736304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Прямая со стрелкой 65"/>
            <p:cNvCxnSpPr/>
            <p:nvPr/>
          </p:nvCxnSpPr>
          <p:spPr>
            <a:xfrm>
              <a:off x="4644008" y="476672"/>
              <a:ext cx="864096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Прямая со стрелкой 66"/>
            <p:cNvCxnSpPr/>
            <p:nvPr/>
          </p:nvCxnSpPr>
          <p:spPr>
            <a:xfrm>
              <a:off x="5508104" y="476672"/>
              <a:ext cx="2088232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Прямая со стрелкой 71"/>
            <p:cNvCxnSpPr/>
            <p:nvPr/>
          </p:nvCxnSpPr>
          <p:spPr>
            <a:xfrm>
              <a:off x="7668344" y="476672"/>
              <a:ext cx="576064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Прямая со стрелкой 72"/>
            <p:cNvCxnSpPr/>
            <p:nvPr/>
          </p:nvCxnSpPr>
          <p:spPr>
            <a:xfrm flipV="1">
              <a:off x="755576" y="620688"/>
              <a:ext cx="0" cy="432048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/>
            <p:cNvSpPr txBox="1"/>
            <p:nvPr/>
          </p:nvSpPr>
          <p:spPr>
            <a:xfrm>
              <a:off x="2915816" y="188640"/>
              <a:ext cx="5549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8см</a:t>
              </a:r>
              <a:endParaRPr lang="ru-RU" dirty="0"/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4860032" y="188640"/>
              <a:ext cx="770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6см</a:t>
              </a:r>
              <a:endParaRPr lang="ru-RU" dirty="0"/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6444208" y="188640"/>
              <a:ext cx="698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8см</a:t>
              </a:r>
              <a:endParaRPr lang="ru-RU" dirty="0"/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7668344" y="116632"/>
              <a:ext cx="6480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1см</a:t>
              </a:r>
              <a:endParaRPr lang="ru-RU" dirty="0"/>
            </a:p>
          </p:txBody>
        </p:sp>
        <p:sp>
          <p:nvSpPr>
            <p:cNvPr id="86" name="TextBox 85"/>
            <p:cNvSpPr txBox="1"/>
            <p:nvPr/>
          </p:nvSpPr>
          <p:spPr>
            <a:xfrm flipH="1">
              <a:off x="251519" y="548680"/>
              <a:ext cx="461665" cy="576064"/>
            </a:xfrm>
            <a:prstGeom prst="rect">
              <a:avLst/>
            </a:prstGeom>
            <a:noFill/>
          </p:spPr>
          <p:txBody>
            <a:bodyPr vert="vert270" wrap="square" rtlCol="0">
              <a:spAutoFit/>
            </a:bodyPr>
            <a:lstStyle/>
            <a:p>
              <a:r>
                <a:rPr lang="ru-RU" dirty="0" smtClean="0"/>
                <a:t>1см</a:t>
              </a:r>
              <a:endParaRPr lang="ru-RU" dirty="0"/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4067945" y="5733256"/>
              <a:ext cx="7200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30см</a:t>
              </a:r>
              <a:endParaRPr lang="ru-RU" dirty="0"/>
            </a:p>
          </p:txBody>
        </p:sp>
        <p:cxnSp>
          <p:nvCxnSpPr>
            <p:cNvPr id="89" name="Прямая со стрелкой 88"/>
            <p:cNvCxnSpPr/>
            <p:nvPr/>
          </p:nvCxnSpPr>
          <p:spPr>
            <a:xfrm>
              <a:off x="8676456" y="620688"/>
              <a:ext cx="0" cy="518457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TextBox 90"/>
            <p:cNvSpPr txBox="1"/>
            <p:nvPr/>
          </p:nvSpPr>
          <p:spPr>
            <a:xfrm>
              <a:off x="8244408" y="2240949"/>
              <a:ext cx="461665" cy="909311"/>
            </a:xfrm>
            <a:prstGeom prst="rect">
              <a:avLst/>
            </a:prstGeom>
            <a:noFill/>
          </p:spPr>
          <p:txBody>
            <a:bodyPr vert="vert270" wrap="square" rtlCol="0">
              <a:spAutoFit/>
            </a:bodyPr>
            <a:lstStyle/>
            <a:p>
              <a:r>
                <a:rPr lang="ru-RU" dirty="0" smtClean="0"/>
                <a:t>20см</a:t>
              </a:r>
              <a:endParaRPr lang="ru-RU" dirty="0"/>
            </a:p>
          </p:txBody>
        </p:sp>
      </p:grpSp>
      <p:sp>
        <p:nvSpPr>
          <p:cNvPr id="95" name="Прямоугольник 94"/>
          <p:cNvSpPr/>
          <p:nvPr/>
        </p:nvSpPr>
        <p:spPr>
          <a:xfrm>
            <a:off x="392877" y="6072206"/>
            <a:ext cx="8358246" cy="369332"/>
          </a:xfrm>
          <a:prstGeom prst="rect">
            <a:avLst/>
          </a:prstGeom>
          <a:solidFill>
            <a:srgbClr val="FFFFCC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Этот чертеж – развертка будущего дома. Нужно выполнить разметку его стен.</a:t>
            </a:r>
            <a:endParaRPr lang="ru-RU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Прямоугольник 92"/>
          <p:cNvSpPr/>
          <p:nvPr/>
        </p:nvSpPr>
        <p:spPr>
          <a:xfrm>
            <a:off x="2483768" y="6237312"/>
            <a:ext cx="3744416" cy="432048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 descr="буклет%20макет%20пружинко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1835696" y="5929330"/>
            <a:ext cx="5472608" cy="369332"/>
          </a:xfrm>
          <a:prstGeom prst="rect">
            <a:avLst/>
          </a:prstGeom>
          <a:solidFill>
            <a:srgbClr val="FFFFCC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Разметим будущие балконы.</a:t>
            </a:r>
            <a:endParaRPr lang="ru-RU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pSp>
        <p:nvGrpSpPr>
          <p:cNvPr id="90" name="Группа 89"/>
          <p:cNvGrpSpPr/>
          <p:nvPr/>
        </p:nvGrpSpPr>
        <p:grpSpPr>
          <a:xfrm>
            <a:off x="323527" y="116632"/>
            <a:ext cx="8391877" cy="5580000"/>
            <a:chOff x="323527" y="116632"/>
            <a:chExt cx="8391877" cy="6120680"/>
          </a:xfrm>
        </p:grpSpPr>
        <p:sp>
          <p:nvSpPr>
            <p:cNvPr id="20" name="Прямоугольник 19"/>
            <p:cNvSpPr/>
            <p:nvPr/>
          </p:nvSpPr>
          <p:spPr>
            <a:xfrm>
              <a:off x="971600" y="620688"/>
              <a:ext cx="7272808" cy="518457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22" name="Прямая соединительная линия 21"/>
            <p:cNvCxnSpPr/>
            <p:nvPr/>
          </p:nvCxnSpPr>
          <p:spPr>
            <a:xfrm>
              <a:off x="899592" y="1052736"/>
              <a:ext cx="727280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Прямая соединительная линия 25"/>
            <p:cNvCxnSpPr/>
            <p:nvPr/>
          </p:nvCxnSpPr>
          <p:spPr>
            <a:xfrm>
              <a:off x="971600" y="5301208"/>
              <a:ext cx="727280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Прямая соединительная линия 30"/>
            <p:cNvCxnSpPr/>
            <p:nvPr/>
          </p:nvCxnSpPr>
          <p:spPr>
            <a:xfrm>
              <a:off x="1979712" y="620688"/>
              <a:ext cx="0" cy="511256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Прямая соединительная линия 32"/>
            <p:cNvCxnSpPr/>
            <p:nvPr/>
          </p:nvCxnSpPr>
          <p:spPr>
            <a:xfrm>
              <a:off x="4644008" y="620688"/>
              <a:ext cx="0" cy="518457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я соединительная линия 34"/>
            <p:cNvCxnSpPr/>
            <p:nvPr/>
          </p:nvCxnSpPr>
          <p:spPr>
            <a:xfrm>
              <a:off x="5508104" y="692696"/>
              <a:ext cx="36004" cy="525658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Прямая соединительная линия 36"/>
            <p:cNvCxnSpPr/>
            <p:nvPr/>
          </p:nvCxnSpPr>
          <p:spPr>
            <a:xfrm>
              <a:off x="7668344" y="548680"/>
              <a:ext cx="0" cy="525658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43"/>
            <p:cNvSpPr txBox="1"/>
            <p:nvPr/>
          </p:nvSpPr>
          <p:spPr>
            <a:xfrm>
              <a:off x="1259632" y="188640"/>
              <a:ext cx="5760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6см</a:t>
              </a:r>
              <a:endParaRPr lang="ru-RU" dirty="0"/>
            </a:p>
          </p:txBody>
        </p:sp>
        <p:cxnSp>
          <p:nvCxnSpPr>
            <p:cNvPr id="46" name="Прямая соединительная линия 45"/>
            <p:cNvCxnSpPr/>
            <p:nvPr/>
          </p:nvCxnSpPr>
          <p:spPr>
            <a:xfrm>
              <a:off x="971600" y="188640"/>
              <a:ext cx="0" cy="43204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Прямая соединительная линия 47"/>
            <p:cNvCxnSpPr/>
            <p:nvPr/>
          </p:nvCxnSpPr>
          <p:spPr>
            <a:xfrm>
              <a:off x="1979712" y="188640"/>
              <a:ext cx="0" cy="43204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Прямая соединительная линия 49"/>
            <p:cNvCxnSpPr/>
            <p:nvPr/>
          </p:nvCxnSpPr>
          <p:spPr>
            <a:xfrm>
              <a:off x="683568" y="1052736"/>
              <a:ext cx="36004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Прямая соединительная линия 50"/>
            <p:cNvCxnSpPr/>
            <p:nvPr/>
          </p:nvCxnSpPr>
          <p:spPr>
            <a:xfrm>
              <a:off x="8244408" y="5805264"/>
              <a:ext cx="0" cy="43204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я соединительная линия 51"/>
            <p:cNvCxnSpPr/>
            <p:nvPr/>
          </p:nvCxnSpPr>
          <p:spPr>
            <a:xfrm>
              <a:off x="971600" y="5805264"/>
              <a:ext cx="0" cy="43204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/>
            <p:nvPr/>
          </p:nvCxnSpPr>
          <p:spPr>
            <a:xfrm>
              <a:off x="8244408" y="188640"/>
              <a:ext cx="0" cy="43204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Прямая соединительная линия 53"/>
            <p:cNvCxnSpPr/>
            <p:nvPr/>
          </p:nvCxnSpPr>
          <p:spPr>
            <a:xfrm>
              <a:off x="7668344" y="188640"/>
              <a:ext cx="0" cy="43204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Прямая соединительная линия 54"/>
            <p:cNvCxnSpPr/>
            <p:nvPr/>
          </p:nvCxnSpPr>
          <p:spPr>
            <a:xfrm>
              <a:off x="5508104" y="188640"/>
              <a:ext cx="0" cy="43204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я соединительная линия 55"/>
            <p:cNvCxnSpPr/>
            <p:nvPr/>
          </p:nvCxnSpPr>
          <p:spPr>
            <a:xfrm>
              <a:off x="4644008" y="188640"/>
              <a:ext cx="0" cy="43204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Прямая соединительная линия 57"/>
            <p:cNvCxnSpPr/>
            <p:nvPr/>
          </p:nvCxnSpPr>
          <p:spPr>
            <a:xfrm>
              <a:off x="611560" y="620688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Прямая соединительная линия 58"/>
            <p:cNvCxnSpPr/>
            <p:nvPr/>
          </p:nvCxnSpPr>
          <p:spPr>
            <a:xfrm>
              <a:off x="8244408" y="5805264"/>
              <a:ext cx="36004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Прямая соединительная линия 59"/>
            <p:cNvCxnSpPr/>
            <p:nvPr/>
          </p:nvCxnSpPr>
          <p:spPr>
            <a:xfrm>
              <a:off x="8316416" y="620688"/>
              <a:ext cx="36004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Прямая со стрелкой 61"/>
            <p:cNvCxnSpPr/>
            <p:nvPr/>
          </p:nvCxnSpPr>
          <p:spPr>
            <a:xfrm>
              <a:off x="971600" y="6093296"/>
              <a:ext cx="7272808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Прямая со стрелкой 63"/>
            <p:cNvCxnSpPr/>
            <p:nvPr/>
          </p:nvCxnSpPr>
          <p:spPr>
            <a:xfrm>
              <a:off x="971600" y="476672"/>
              <a:ext cx="1008112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Прямая со стрелкой 64"/>
            <p:cNvCxnSpPr/>
            <p:nvPr/>
          </p:nvCxnSpPr>
          <p:spPr>
            <a:xfrm>
              <a:off x="1907704" y="476672"/>
              <a:ext cx="2736304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Прямая со стрелкой 65"/>
            <p:cNvCxnSpPr/>
            <p:nvPr/>
          </p:nvCxnSpPr>
          <p:spPr>
            <a:xfrm>
              <a:off x="4644008" y="476672"/>
              <a:ext cx="864096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Прямая со стрелкой 66"/>
            <p:cNvCxnSpPr/>
            <p:nvPr/>
          </p:nvCxnSpPr>
          <p:spPr>
            <a:xfrm>
              <a:off x="5508104" y="476672"/>
              <a:ext cx="2088232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Прямая со стрелкой 71"/>
            <p:cNvCxnSpPr/>
            <p:nvPr/>
          </p:nvCxnSpPr>
          <p:spPr>
            <a:xfrm>
              <a:off x="7668344" y="476672"/>
              <a:ext cx="576064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Прямая со стрелкой 72"/>
            <p:cNvCxnSpPr/>
            <p:nvPr/>
          </p:nvCxnSpPr>
          <p:spPr>
            <a:xfrm flipV="1">
              <a:off x="827584" y="620688"/>
              <a:ext cx="0" cy="432048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/>
            <p:cNvSpPr txBox="1"/>
            <p:nvPr/>
          </p:nvSpPr>
          <p:spPr>
            <a:xfrm>
              <a:off x="2915816" y="188640"/>
              <a:ext cx="5549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8см</a:t>
              </a:r>
              <a:endParaRPr lang="ru-RU" dirty="0"/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4860032" y="188640"/>
              <a:ext cx="7709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6см</a:t>
              </a:r>
              <a:endParaRPr lang="ru-RU" dirty="0"/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6444208" y="188640"/>
              <a:ext cx="698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8см</a:t>
              </a:r>
              <a:endParaRPr lang="ru-RU" dirty="0"/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7668344" y="116632"/>
              <a:ext cx="6480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1см</a:t>
              </a:r>
              <a:endParaRPr lang="ru-RU" dirty="0"/>
            </a:p>
          </p:txBody>
        </p:sp>
        <p:sp>
          <p:nvSpPr>
            <p:cNvPr id="86" name="TextBox 85"/>
            <p:cNvSpPr txBox="1"/>
            <p:nvPr/>
          </p:nvSpPr>
          <p:spPr>
            <a:xfrm flipH="1">
              <a:off x="323527" y="548680"/>
              <a:ext cx="461665" cy="576064"/>
            </a:xfrm>
            <a:prstGeom prst="rect">
              <a:avLst/>
            </a:prstGeom>
            <a:noFill/>
          </p:spPr>
          <p:txBody>
            <a:bodyPr vert="vert270" wrap="square" rtlCol="0">
              <a:spAutoFit/>
            </a:bodyPr>
            <a:lstStyle/>
            <a:p>
              <a:r>
                <a:rPr lang="ru-RU" dirty="0" smtClean="0"/>
                <a:t>1см</a:t>
              </a:r>
              <a:endParaRPr lang="ru-RU" dirty="0"/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4067945" y="5733256"/>
              <a:ext cx="7200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30см</a:t>
              </a:r>
              <a:endParaRPr lang="ru-RU" dirty="0"/>
            </a:p>
          </p:txBody>
        </p:sp>
        <p:cxnSp>
          <p:nvCxnSpPr>
            <p:cNvPr id="89" name="Прямая со стрелкой 88"/>
            <p:cNvCxnSpPr/>
            <p:nvPr/>
          </p:nvCxnSpPr>
          <p:spPr>
            <a:xfrm>
              <a:off x="8676456" y="620688"/>
              <a:ext cx="0" cy="518457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TextBox 90"/>
            <p:cNvSpPr txBox="1"/>
            <p:nvPr/>
          </p:nvSpPr>
          <p:spPr>
            <a:xfrm>
              <a:off x="8253739" y="2570614"/>
              <a:ext cx="461665" cy="709181"/>
            </a:xfrm>
            <a:prstGeom prst="rect">
              <a:avLst/>
            </a:prstGeom>
            <a:noFill/>
          </p:spPr>
          <p:txBody>
            <a:bodyPr vert="vert270" wrap="square" rtlCol="0">
              <a:spAutoFit/>
            </a:bodyPr>
            <a:lstStyle/>
            <a:p>
              <a:r>
                <a:rPr lang="ru-RU" dirty="0" smtClean="0"/>
                <a:t>20см</a:t>
              </a:r>
              <a:endParaRPr lang="ru-RU" dirty="0"/>
            </a:p>
          </p:txBody>
        </p:sp>
        <p:cxnSp>
          <p:nvCxnSpPr>
            <p:cNvPr id="42" name="Прямая соединительная линия 41"/>
            <p:cNvCxnSpPr/>
            <p:nvPr/>
          </p:nvCxnSpPr>
          <p:spPr>
            <a:xfrm>
              <a:off x="2339752" y="1052736"/>
              <a:ext cx="0" cy="424847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Прямая соединительная линия 44"/>
            <p:cNvCxnSpPr/>
            <p:nvPr/>
          </p:nvCxnSpPr>
          <p:spPr>
            <a:xfrm>
              <a:off x="1619672" y="1052736"/>
              <a:ext cx="0" cy="424847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Прямая соединительная линия 48"/>
            <p:cNvCxnSpPr/>
            <p:nvPr/>
          </p:nvCxnSpPr>
          <p:spPr>
            <a:xfrm>
              <a:off x="5868144" y="1052736"/>
              <a:ext cx="0" cy="424847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Прямая соединительная линия 56"/>
            <p:cNvCxnSpPr/>
            <p:nvPr/>
          </p:nvCxnSpPr>
          <p:spPr>
            <a:xfrm>
              <a:off x="5148064" y="1052736"/>
              <a:ext cx="0" cy="424847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Прямая соединительная линия 62"/>
            <p:cNvCxnSpPr/>
            <p:nvPr/>
          </p:nvCxnSpPr>
          <p:spPr>
            <a:xfrm>
              <a:off x="1619672" y="1484784"/>
              <a:ext cx="72008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Прямая соединительная линия 67"/>
            <p:cNvCxnSpPr/>
            <p:nvPr/>
          </p:nvCxnSpPr>
          <p:spPr>
            <a:xfrm>
              <a:off x="1619672" y="1916832"/>
              <a:ext cx="72008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Прямая соединительная линия 68"/>
            <p:cNvCxnSpPr/>
            <p:nvPr/>
          </p:nvCxnSpPr>
          <p:spPr>
            <a:xfrm>
              <a:off x="5148064" y="4725144"/>
              <a:ext cx="72008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Прямая соединительная линия 69"/>
            <p:cNvCxnSpPr/>
            <p:nvPr/>
          </p:nvCxnSpPr>
          <p:spPr>
            <a:xfrm>
              <a:off x="5148064" y="4149080"/>
              <a:ext cx="72008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Прямая соединительная линия 70"/>
            <p:cNvCxnSpPr/>
            <p:nvPr/>
          </p:nvCxnSpPr>
          <p:spPr>
            <a:xfrm>
              <a:off x="5148064" y="3645024"/>
              <a:ext cx="72008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Прямая соединительная линия 73"/>
            <p:cNvCxnSpPr/>
            <p:nvPr/>
          </p:nvCxnSpPr>
          <p:spPr>
            <a:xfrm>
              <a:off x="5148064" y="3068960"/>
              <a:ext cx="72008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Прямая соединительная линия 74"/>
            <p:cNvCxnSpPr/>
            <p:nvPr/>
          </p:nvCxnSpPr>
          <p:spPr>
            <a:xfrm>
              <a:off x="5148064" y="2564904"/>
              <a:ext cx="72008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Прямая соединительная линия 75"/>
            <p:cNvCxnSpPr/>
            <p:nvPr/>
          </p:nvCxnSpPr>
          <p:spPr>
            <a:xfrm>
              <a:off x="5148064" y="1988840"/>
              <a:ext cx="72008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Прямая соединительная линия 76"/>
            <p:cNvCxnSpPr/>
            <p:nvPr/>
          </p:nvCxnSpPr>
          <p:spPr>
            <a:xfrm>
              <a:off x="5148064" y="1484784"/>
              <a:ext cx="72008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Прямая соединительная линия 77"/>
            <p:cNvCxnSpPr/>
            <p:nvPr/>
          </p:nvCxnSpPr>
          <p:spPr>
            <a:xfrm>
              <a:off x="1619672" y="2492896"/>
              <a:ext cx="72008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Прямая соединительная линия 78"/>
            <p:cNvCxnSpPr/>
            <p:nvPr/>
          </p:nvCxnSpPr>
          <p:spPr>
            <a:xfrm>
              <a:off x="1619672" y="2996952"/>
              <a:ext cx="72008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Прямая соединительная линия 79"/>
            <p:cNvCxnSpPr/>
            <p:nvPr/>
          </p:nvCxnSpPr>
          <p:spPr>
            <a:xfrm>
              <a:off x="1619672" y="3573016"/>
              <a:ext cx="72008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Прямая соединительная линия 80"/>
            <p:cNvCxnSpPr/>
            <p:nvPr/>
          </p:nvCxnSpPr>
          <p:spPr>
            <a:xfrm>
              <a:off x="1619672" y="4149080"/>
              <a:ext cx="72008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Прямая соединительная линия 87"/>
            <p:cNvCxnSpPr/>
            <p:nvPr/>
          </p:nvCxnSpPr>
          <p:spPr>
            <a:xfrm>
              <a:off x="1619672" y="4725144"/>
              <a:ext cx="72008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Прямая соединительная линия 93"/>
            <p:cNvCxnSpPr/>
            <p:nvPr/>
          </p:nvCxnSpPr>
          <p:spPr>
            <a:xfrm>
              <a:off x="611560" y="1916832"/>
              <a:ext cx="36004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Прямая соединительная линия 95"/>
            <p:cNvCxnSpPr/>
            <p:nvPr/>
          </p:nvCxnSpPr>
          <p:spPr>
            <a:xfrm>
              <a:off x="611560" y="1412776"/>
              <a:ext cx="36004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Прямая со стрелкой 96"/>
            <p:cNvCxnSpPr/>
            <p:nvPr/>
          </p:nvCxnSpPr>
          <p:spPr>
            <a:xfrm flipV="1">
              <a:off x="827584" y="1412776"/>
              <a:ext cx="0" cy="504056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TextBox 98"/>
            <p:cNvSpPr txBox="1"/>
            <p:nvPr/>
          </p:nvSpPr>
          <p:spPr>
            <a:xfrm>
              <a:off x="395536" y="1412777"/>
              <a:ext cx="461665" cy="504055"/>
            </a:xfrm>
            <a:prstGeom prst="rect">
              <a:avLst/>
            </a:prstGeom>
            <a:noFill/>
          </p:spPr>
          <p:txBody>
            <a:bodyPr vert="vert270" wrap="square" rtlCol="0">
              <a:spAutoFit/>
            </a:bodyPr>
            <a:lstStyle/>
            <a:p>
              <a:r>
                <a:rPr lang="ru-RU" dirty="0" smtClean="0"/>
                <a:t>2см</a:t>
              </a:r>
              <a:endParaRPr lang="ru-RU" dirty="0"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Прямоугольник 92"/>
          <p:cNvSpPr/>
          <p:nvPr/>
        </p:nvSpPr>
        <p:spPr>
          <a:xfrm>
            <a:off x="2483768" y="6237312"/>
            <a:ext cx="3744416" cy="432048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 descr="буклет%20макет%20пружинко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971600" y="620688"/>
            <a:ext cx="7272808" cy="518457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899592" y="1052736"/>
            <a:ext cx="72728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971600" y="5301208"/>
            <a:ext cx="72728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1979712" y="620688"/>
            <a:ext cx="0" cy="51125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>
            <a:off x="4644008" y="620688"/>
            <a:ext cx="0" cy="51845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5508104" y="692696"/>
            <a:ext cx="36004" cy="52565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7668344" y="548680"/>
            <a:ext cx="0" cy="52565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Прямоугольник 94"/>
          <p:cNvSpPr/>
          <p:nvPr/>
        </p:nvSpPr>
        <p:spPr>
          <a:xfrm>
            <a:off x="321439" y="6131502"/>
            <a:ext cx="8501122" cy="369332"/>
          </a:xfrm>
          <a:prstGeom prst="rect">
            <a:avLst/>
          </a:prstGeom>
          <a:solidFill>
            <a:srgbClr val="FFFFCC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Теперь вырежем заготовку дома, сделаем надрезы балконов.</a:t>
            </a:r>
            <a:endParaRPr lang="ru-RU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cxnSp>
        <p:nvCxnSpPr>
          <p:cNvPr id="42" name="Прямая соединительная линия 41"/>
          <p:cNvCxnSpPr/>
          <p:nvPr/>
        </p:nvCxnSpPr>
        <p:spPr>
          <a:xfrm>
            <a:off x="2339752" y="1052736"/>
            <a:ext cx="0" cy="42484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>
            <a:off x="1619672" y="1052736"/>
            <a:ext cx="0" cy="42484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>
            <a:off x="5868144" y="1052736"/>
            <a:ext cx="0" cy="42484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>
            <a:off x="5148064" y="1052736"/>
            <a:ext cx="0" cy="42484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/>
          <p:nvPr/>
        </p:nvCxnSpPr>
        <p:spPr>
          <a:xfrm>
            <a:off x="1619672" y="1484784"/>
            <a:ext cx="72008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/>
          <p:cNvCxnSpPr/>
          <p:nvPr/>
        </p:nvCxnSpPr>
        <p:spPr>
          <a:xfrm>
            <a:off x="1619672" y="1916832"/>
            <a:ext cx="72008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единительная линия 68"/>
          <p:cNvCxnSpPr/>
          <p:nvPr/>
        </p:nvCxnSpPr>
        <p:spPr>
          <a:xfrm>
            <a:off x="5148064" y="4725144"/>
            <a:ext cx="72008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/>
          <p:cNvCxnSpPr/>
          <p:nvPr/>
        </p:nvCxnSpPr>
        <p:spPr>
          <a:xfrm>
            <a:off x="5148064" y="4149080"/>
            <a:ext cx="72008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>
            <a:off x="5148064" y="3645024"/>
            <a:ext cx="72008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73"/>
          <p:cNvCxnSpPr/>
          <p:nvPr/>
        </p:nvCxnSpPr>
        <p:spPr>
          <a:xfrm>
            <a:off x="5148064" y="3068960"/>
            <a:ext cx="72008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Прямая соединительная линия 74"/>
          <p:cNvCxnSpPr/>
          <p:nvPr/>
        </p:nvCxnSpPr>
        <p:spPr>
          <a:xfrm>
            <a:off x="5148064" y="2564904"/>
            <a:ext cx="72008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единительная линия 75"/>
          <p:cNvCxnSpPr/>
          <p:nvPr/>
        </p:nvCxnSpPr>
        <p:spPr>
          <a:xfrm>
            <a:off x="5148064" y="1988840"/>
            <a:ext cx="72008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Прямая соединительная линия 76"/>
          <p:cNvCxnSpPr/>
          <p:nvPr/>
        </p:nvCxnSpPr>
        <p:spPr>
          <a:xfrm>
            <a:off x="5148064" y="1484784"/>
            <a:ext cx="72008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Прямая соединительная линия 77"/>
          <p:cNvCxnSpPr/>
          <p:nvPr/>
        </p:nvCxnSpPr>
        <p:spPr>
          <a:xfrm>
            <a:off x="1619672" y="2492896"/>
            <a:ext cx="72008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единительная линия 78"/>
          <p:cNvCxnSpPr/>
          <p:nvPr/>
        </p:nvCxnSpPr>
        <p:spPr>
          <a:xfrm>
            <a:off x="1619672" y="2996952"/>
            <a:ext cx="72008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Прямая соединительная линия 79"/>
          <p:cNvCxnSpPr/>
          <p:nvPr/>
        </p:nvCxnSpPr>
        <p:spPr>
          <a:xfrm>
            <a:off x="1619672" y="3573016"/>
            <a:ext cx="72008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единительная линия 80"/>
          <p:cNvCxnSpPr/>
          <p:nvPr/>
        </p:nvCxnSpPr>
        <p:spPr>
          <a:xfrm>
            <a:off x="1619672" y="4149080"/>
            <a:ext cx="72008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Прямая соединительная линия 87"/>
          <p:cNvCxnSpPr/>
          <p:nvPr/>
        </p:nvCxnSpPr>
        <p:spPr>
          <a:xfrm>
            <a:off x="1619672" y="4725144"/>
            <a:ext cx="72008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Прямоугольник 89"/>
          <p:cNvSpPr/>
          <p:nvPr/>
        </p:nvSpPr>
        <p:spPr>
          <a:xfrm>
            <a:off x="7668344" y="620688"/>
            <a:ext cx="576064" cy="432048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Прямоугольник 91"/>
          <p:cNvSpPr/>
          <p:nvPr/>
        </p:nvSpPr>
        <p:spPr>
          <a:xfrm>
            <a:off x="7668344" y="5301208"/>
            <a:ext cx="576064" cy="504056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Равнобедренный треугольник 99"/>
          <p:cNvSpPr/>
          <p:nvPr/>
        </p:nvSpPr>
        <p:spPr>
          <a:xfrm rot="10800000">
            <a:off x="1763688" y="620688"/>
            <a:ext cx="432048" cy="432048"/>
          </a:xfrm>
          <a:prstGeom prst="triangle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1" name="Равнобедренный треугольник 100"/>
          <p:cNvSpPr/>
          <p:nvPr/>
        </p:nvSpPr>
        <p:spPr>
          <a:xfrm rot="10800000">
            <a:off x="4427984" y="620688"/>
            <a:ext cx="432048" cy="432048"/>
          </a:xfrm>
          <a:prstGeom prst="triangle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" name="Равнобедренный треугольник 102"/>
          <p:cNvSpPr/>
          <p:nvPr/>
        </p:nvSpPr>
        <p:spPr>
          <a:xfrm>
            <a:off x="1763688" y="5373216"/>
            <a:ext cx="432048" cy="432048"/>
          </a:xfrm>
          <a:prstGeom prst="triangle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Равнобедренный треугольник 103"/>
          <p:cNvSpPr/>
          <p:nvPr/>
        </p:nvSpPr>
        <p:spPr>
          <a:xfrm>
            <a:off x="4427984" y="5373216"/>
            <a:ext cx="432048" cy="432048"/>
          </a:xfrm>
          <a:prstGeom prst="triangle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5" name="Равнобедренный треугольник 104"/>
          <p:cNvSpPr/>
          <p:nvPr/>
        </p:nvSpPr>
        <p:spPr>
          <a:xfrm>
            <a:off x="5364088" y="5373216"/>
            <a:ext cx="432048" cy="432048"/>
          </a:xfrm>
          <a:prstGeom prst="triangle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Равнобедренный треугольник 105"/>
          <p:cNvSpPr/>
          <p:nvPr/>
        </p:nvSpPr>
        <p:spPr>
          <a:xfrm rot="10800000">
            <a:off x="5292080" y="620688"/>
            <a:ext cx="432048" cy="432048"/>
          </a:xfrm>
          <a:prstGeom prst="triangle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18" name="Прямая соединительная линия 117"/>
          <p:cNvCxnSpPr/>
          <p:nvPr/>
        </p:nvCxnSpPr>
        <p:spPr>
          <a:xfrm>
            <a:off x="2483768" y="1340768"/>
            <a:ext cx="432048" cy="28803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Прямая соединительная линия 118"/>
          <p:cNvCxnSpPr/>
          <p:nvPr/>
        </p:nvCxnSpPr>
        <p:spPr>
          <a:xfrm flipV="1">
            <a:off x="2483768" y="1412776"/>
            <a:ext cx="576064" cy="144016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Овал 121"/>
          <p:cNvSpPr/>
          <p:nvPr/>
        </p:nvSpPr>
        <p:spPr>
          <a:xfrm>
            <a:off x="2987824" y="1340768"/>
            <a:ext cx="288032" cy="14401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5" name="Овал 124"/>
          <p:cNvSpPr/>
          <p:nvPr/>
        </p:nvSpPr>
        <p:spPr>
          <a:xfrm rot="1486371">
            <a:off x="2860728" y="1610511"/>
            <a:ext cx="288032" cy="14401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буклет%20макет%20пружинко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5" name="Группа 14"/>
          <p:cNvGrpSpPr/>
          <p:nvPr/>
        </p:nvGrpSpPr>
        <p:grpSpPr>
          <a:xfrm>
            <a:off x="428596" y="1145805"/>
            <a:ext cx="8136904" cy="3354765"/>
            <a:chOff x="323528" y="620688"/>
            <a:chExt cx="8136904" cy="3354765"/>
          </a:xfrm>
        </p:grpSpPr>
        <p:sp>
          <p:nvSpPr>
            <p:cNvPr id="4" name="TextBox 3"/>
            <p:cNvSpPr txBox="1"/>
            <p:nvPr/>
          </p:nvSpPr>
          <p:spPr>
            <a:xfrm>
              <a:off x="323528" y="620688"/>
              <a:ext cx="8136904" cy="3354765"/>
            </a:xfrm>
            <a:prstGeom prst="rect">
              <a:avLst/>
            </a:prstGeom>
            <a:solidFill>
              <a:srgbClr val="FFFFCC"/>
            </a:solidFill>
          </p:spPr>
          <p:txBody>
            <a:bodyPr wrap="square" rtlCol="0">
              <a:spAutoFit/>
            </a:bodyPr>
            <a:lstStyle/>
            <a:p>
              <a:endParaRPr lang="ru-RU" dirty="0" smtClean="0"/>
            </a:p>
            <a:p>
              <a:endParaRPr lang="ru-RU" dirty="0" smtClean="0"/>
            </a:p>
            <a:p>
              <a:endParaRPr lang="ru-RU" sz="1600" dirty="0" smtClean="0"/>
            </a:p>
            <a:p>
              <a:endParaRPr lang="ru-RU" sz="1600" dirty="0" smtClean="0"/>
            </a:p>
            <a:p>
              <a:endParaRPr lang="ru-RU" sz="1600" dirty="0" smtClean="0"/>
            </a:p>
            <a:p>
              <a:endParaRPr lang="ru-RU" sz="1600" dirty="0" smtClean="0"/>
            </a:p>
            <a:p>
              <a:endParaRPr lang="ru-RU" sz="1600" dirty="0" smtClean="0"/>
            </a:p>
            <a:p>
              <a:endParaRPr lang="ru-RU" sz="1600" dirty="0" smtClean="0"/>
            </a:p>
            <a:p>
              <a:endParaRPr lang="ru-RU" sz="1600" dirty="0" smtClean="0"/>
            </a:p>
            <a:p>
              <a:endParaRPr lang="ru-RU" sz="1600" dirty="0" smtClean="0"/>
            </a:p>
            <a:p>
              <a:endParaRPr lang="ru-RU" sz="1600" dirty="0" smtClean="0"/>
            </a:p>
            <a:p>
              <a:endParaRPr lang="ru-RU" sz="1600" dirty="0" smtClean="0"/>
            </a:p>
            <a:p>
              <a:endParaRPr lang="ru-RU" sz="1600" dirty="0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899592" y="1124744"/>
              <a:ext cx="3096344" cy="1800200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5076056" y="1124744"/>
              <a:ext cx="3096344" cy="1800200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9" name="Прямая соединительная линия 8"/>
            <p:cNvCxnSpPr/>
            <p:nvPr/>
          </p:nvCxnSpPr>
          <p:spPr>
            <a:xfrm>
              <a:off x="899592" y="2924944"/>
              <a:ext cx="0" cy="50405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Прямая соединительная линия 10"/>
            <p:cNvCxnSpPr/>
            <p:nvPr/>
          </p:nvCxnSpPr>
          <p:spPr>
            <a:xfrm>
              <a:off x="3995936" y="2924944"/>
              <a:ext cx="0" cy="50405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flipH="1">
              <a:off x="3995936" y="2924944"/>
              <a:ext cx="576064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>
              <a:off x="3995936" y="1124744"/>
              <a:ext cx="576064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 стрелкой 20"/>
            <p:cNvCxnSpPr/>
            <p:nvPr/>
          </p:nvCxnSpPr>
          <p:spPr>
            <a:xfrm>
              <a:off x="4427984" y="1124744"/>
              <a:ext cx="0" cy="1800200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Прямая со стрелкой 22"/>
            <p:cNvCxnSpPr/>
            <p:nvPr/>
          </p:nvCxnSpPr>
          <p:spPr>
            <a:xfrm>
              <a:off x="899592" y="3356992"/>
              <a:ext cx="3096344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/>
          </p:nvSpPr>
          <p:spPr>
            <a:xfrm>
              <a:off x="2123728" y="2996952"/>
              <a:ext cx="96001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10см</a:t>
              </a:r>
              <a:endParaRPr lang="ru-RU" dirty="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4067944" y="1967553"/>
              <a:ext cx="461665" cy="462627"/>
            </a:xfrm>
            <a:prstGeom prst="rect">
              <a:avLst/>
            </a:prstGeom>
            <a:noFill/>
          </p:spPr>
          <p:txBody>
            <a:bodyPr vert="vert270" wrap="square" rtlCol="0">
              <a:spAutoFit/>
            </a:bodyPr>
            <a:lstStyle/>
            <a:p>
              <a:r>
                <a:rPr lang="ru-RU" dirty="0" smtClean="0"/>
                <a:t>8см</a:t>
              </a:r>
              <a:endParaRPr lang="ru-RU" dirty="0"/>
            </a:p>
          </p:txBody>
        </p:sp>
      </p:grpSp>
      <p:sp>
        <p:nvSpPr>
          <p:cNvPr id="27" name="Прямоугольник 26"/>
          <p:cNvSpPr/>
          <p:nvPr/>
        </p:nvSpPr>
        <p:spPr>
          <a:xfrm>
            <a:off x="539552" y="5357826"/>
            <a:ext cx="8064896" cy="646331"/>
          </a:xfrm>
          <a:prstGeom prst="rect">
            <a:avLst/>
          </a:prstGeom>
          <a:solidFill>
            <a:srgbClr val="FFFFCC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Выполним  разметку крыши и  фундамента дома, в</a:t>
            </a:r>
            <a:r>
              <a:rPr lang="ru-RU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ырежем детали. Бумагу для этих деталей возьмем другого цвета. </a:t>
            </a:r>
            <a:endParaRPr lang="ru-RU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буклет%20макет%20пружинко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5" name="Picture 1" descr="C:\Users\Маргарита\Desktop\дом\DSC_0130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151620" y="404664"/>
            <a:ext cx="6840760" cy="45098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571472" y="5640189"/>
            <a:ext cx="8001056" cy="369332"/>
          </a:xfrm>
          <a:prstGeom prst="rect">
            <a:avLst/>
          </a:prstGeom>
          <a:solidFill>
            <a:srgbClr val="FFFFCC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Вырежем из желтой бумаги детали окон и двери подъезда. Наклеим.</a:t>
            </a:r>
            <a:endParaRPr lang="ru-RU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буклет%20макет%20пружинко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755576" y="5783065"/>
            <a:ext cx="7632848" cy="646331"/>
          </a:xfrm>
          <a:prstGeom prst="rect">
            <a:avLst/>
          </a:prstGeom>
          <a:solidFill>
            <a:srgbClr val="FFFFCC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Склеим стены дома. Приклеим крышу и фундамент.</a:t>
            </a:r>
          </a:p>
          <a:p>
            <a:pPr algn="ctr"/>
            <a:r>
              <a:rPr lang="ru-RU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Дом готов.</a:t>
            </a:r>
            <a:endParaRPr lang="ru-RU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8435" name="Picture 3" descr="C:\Users\Маргарита\Desktop\дом\DSC_0117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912594" y="476671"/>
            <a:ext cx="3816434" cy="504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6" name="Picture 4" descr="C:\Users\Маргарита\Desktop\дом\DSC_0115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95354" y="477443"/>
            <a:ext cx="3785303" cy="50428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416</TotalTime>
  <Words>428</Words>
  <Application>Microsoft Office PowerPoint</Application>
  <PresentationFormat>Экран (4:3)</PresentationFormat>
  <Paragraphs>58</Paragraphs>
  <Slides>10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Фотоальбом</dc:title>
  <dc:creator>Маргарита</dc:creator>
  <cp:lastModifiedBy>1</cp:lastModifiedBy>
  <cp:revision>55</cp:revision>
  <dcterms:created xsi:type="dcterms:W3CDTF">2014-01-25T14:03:28Z</dcterms:created>
  <dcterms:modified xsi:type="dcterms:W3CDTF">2020-05-19T14:57:14Z</dcterms:modified>
</cp:coreProperties>
</file>